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63" r:id="rId15"/>
    <p:sldId id="294" r:id="rId16"/>
    <p:sldId id="296" r:id="rId17"/>
    <p:sldId id="276" r:id="rId18"/>
    <p:sldId id="297" r:id="rId19"/>
    <p:sldId id="298" r:id="rId20"/>
    <p:sldId id="299" r:id="rId21"/>
    <p:sldId id="300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 autoAdjust="0"/>
    <p:restoredTop sz="96181"/>
  </p:normalViewPr>
  <p:slideViewPr>
    <p:cSldViewPr snapToGrid="0" showGuides="1">
      <p:cViewPr>
        <p:scale>
          <a:sx n="125" d="100"/>
          <a:sy n="125" d="100"/>
        </p:scale>
        <p:origin x="175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ack.brady@rancherfedera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gif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jpeg"/><Relationship Id="rId1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" TargetMode="External"/><Relationship Id="rId2" Type="http://schemas.openxmlformats.org/officeDocument/2006/relationships/hyperlink" Target="mailto:zack.brady@rancherfedera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nchergovernmen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.png"/><Relationship Id="rId21" Type="http://schemas.openxmlformats.org/officeDocument/2006/relationships/image" Target="../media/image46.sv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63" Type="http://schemas.openxmlformats.org/officeDocument/2006/relationships/image" Target="../media/image86.png"/><Relationship Id="rId68" Type="http://schemas.openxmlformats.org/officeDocument/2006/relationships/image" Target="../media/image90.png"/><Relationship Id="rId16" Type="http://schemas.openxmlformats.org/officeDocument/2006/relationships/image" Target="../media/image41.png"/><Relationship Id="rId11" Type="http://schemas.openxmlformats.org/officeDocument/2006/relationships/image" Target="../media/image29.png"/><Relationship Id="rId24" Type="http://schemas.openxmlformats.org/officeDocument/2006/relationships/image" Target="../media/image34.png"/><Relationship Id="rId32" Type="http://schemas.openxmlformats.org/officeDocument/2006/relationships/image" Target="../media/image55.png"/><Relationship Id="rId37" Type="http://schemas.openxmlformats.org/officeDocument/2006/relationships/image" Target="../media/image60.sv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3" Type="http://schemas.openxmlformats.org/officeDocument/2006/relationships/image" Target="../media/image76.svg"/><Relationship Id="rId58" Type="http://schemas.openxmlformats.org/officeDocument/2006/relationships/image" Target="../media/image81.png"/><Relationship Id="rId66" Type="http://schemas.openxmlformats.org/officeDocument/2006/relationships/image" Target="../media/image89.png"/><Relationship Id="rId74" Type="http://schemas.openxmlformats.org/officeDocument/2006/relationships/image" Target="../media/image37.png"/><Relationship Id="rId79" Type="http://schemas.openxmlformats.org/officeDocument/2006/relationships/image" Target="../media/image97.png"/><Relationship Id="rId5" Type="http://schemas.openxmlformats.org/officeDocument/2006/relationships/image" Target="../media/image23.svg"/><Relationship Id="rId61" Type="http://schemas.openxmlformats.org/officeDocument/2006/relationships/image" Target="../media/image84.png"/><Relationship Id="rId19" Type="http://schemas.openxmlformats.org/officeDocument/2006/relationships/image" Target="../media/image44.svg"/><Relationship Id="rId14" Type="http://schemas.openxmlformats.org/officeDocument/2006/relationships/image" Target="../media/image32.png"/><Relationship Id="rId22" Type="http://schemas.openxmlformats.org/officeDocument/2006/relationships/image" Target="../media/image47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43" Type="http://schemas.openxmlformats.org/officeDocument/2006/relationships/image" Target="../media/image66.svg"/><Relationship Id="rId48" Type="http://schemas.openxmlformats.org/officeDocument/2006/relationships/image" Target="../media/image71.svg"/><Relationship Id="rId56" Type="http://schemas.openxmlformats.org/officeDocument/2006/relationships/image" Target="../media/image79.png"/><Relationship Id="rId64" Type="http://schemas.openxmlformats.org/officeDocument/2006/relationships/image" Target="../media/image87.svg"/><Relationship Id="rId69" Type="http://schemas.openxmlformats.org/officeDocument/2006/relationships/image" Target="../media/image91.png"/><Relationship Id="rId77" Type="http://schemas.openxmlformats.org/officeDocument/2006/relationships/image" Target="../media/image39.png"/><Relationship Id="rId8" Type="http://schemas.openxmlformats.org/officeDocument/2006/relationships/image" Target="../media/image26.svg"/><Relationship Id="rId51" Type="http://schemas.openxmlformats.org/officeDocument/2006/relationships/image" Target="../media/image74.svg"/><Relationship Id="rId72" Type="http://schemas.openxmlformats.org/officeDocument/2006/relationships/image" Target="../media/image94.emf"/><Relationship Id="rId3" Type="http://schemas.openxmlformats.org/officeDocument/2006/relationships/image" Target="../media/image21.svg"/><Relationship Id="rId12" Type="http://schemas.openxmlformats.org/officeDocument/2006/relationships/image" Target="../media/image30.svg"/><Relationship Id="rId17" Type="http://schemas.openxmlformats.org/officeDocument/2006/relationships/image" Target="../media/image42.svg"/><Relationship Id="rId25" Type="http://schemas.openxmlformats.org/officeDocument/2006/relationships/image" Target="../media/image35.svg"/><Relationship Id="rId33" Type="http://schemas.openxmlformats.org/officeDocument/2006/relationships/image" Target="../media/image56.svg"/><Relationship Id="rId38" Type="http://schemas.openxmlformats.org/officeDocument/2006/relationships/image" Target="../media/image61.png"/><Relationship Id="rId46" Type="http://schemas.openxmlformats.org/officeDocument/2006/relationships/image" Target="../media/image69.svg"/><Relationship Id="rId59" Type="http://schemas.openxmlformats.org/officeDocument/2006/relationships/image" Target="../media/image82.svg"/><Relationship Id="rId67" Type="http://schemas.openxmlformats.org/officeDocument/2006/relationships/image" Target="../media/image36.png"/><Relationship Id="rId20" Type="http://schemas.openxmlformats.org/officeDocument/2006/relationships/image" Target="../media/image45.png"/><Relationship Id="rId41" Type="http://schemas.openxmlformats.org/officeDocument/2006/relationships/image" Target="../media/image64.png"/><Relationship Id="rId54" Type="http://schemas.openxmlformats.org/officeDocument/2006/relationships/image" Target="../media/image77.png"/><Relationship Id="rId62" Type="http://schemas.openxmlformats.org/officeDocument/2006/relationships/image" Target="../media/image85.svg"/><Relationship Id="rId70" Type="http://schemas.openxmlformats.org/officeDocument/2006/relationships/image" Target="../media/image92.png"/><Relationship Id="rId7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5" Type="http://schemas.openxmlformats.org/officeDocument/2006/relationships/image" Target="../media/image33.svg"/><Relationship Id="rId23" Type="http://schemas.openxmlformats.org/officeDocument/2006/relationships/image" Target="../media/image48.sv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Relationship Id="rId57" Type="http://schemas.openxmlformats.org/officeDocument/2006/relationships/image" Target="../media/image80.svg"/><Relationship Id="rId10" Type="http://schemas.openxmlformats.org/officeDocument/2006/relationships/image" Target="../media/image28.svg"/><Relationship Id="rId31" Type="http://schemas.openxmlformats.org/officeDocument/2006/relationships/image" Target="../media/image54.svg"/><Relationship Id="rId44" Type="http://schemas.openxmlformats.org/officeDocument/2006/relationships/image" Target="../media/image67.png"/><Relationship Id="rId52" Type="http://schemas.openxmlformats.org/officeDocument/2006/relationships/image" Target="../media/image75.png"/><Relationship Id="rId60" Type="http://schemas.openxmlformats.org/officeDocument/2006/relationships/image" Target="../media/image83.png"/><Relationship Id="rId65" Type="http://schemas.openxmlformats.org/officeDocument/2006/relationships/image" Target="../media/image88.png"/><Relationship Id="rId73" Type="http://schemas.openxmlformats.org/officeDocument/2006/relationships/image" Target="../media/image95.png"/><Relationship Id="rId78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43.png"/><Relationship Id="rId39" Type="http://schemas.openxmlformats.org/officeDocument/2006/relationships/image" Target="../media/image62.svg"/><Relationship Id="rId34" Type="http://schemas.openxmlformats.org/officeDocument/2006/relationships/image" Target="../media/image57.png"/><Relationship Id="rId50" Type="http://schemas.openxmlformats.org/officeDocument/2006/relationships/image" Target="../media/image73.png"/><Relationship Id="rId55" Type="http://schemas.openxmlformats.org/officeDocument/2006/relationships/image" Target="../media/image78.svg"/><Relationship Id="rId76" Type="http://schemas.openxmlformats.org/officeDocument/2006/relationships/image" Target="../media/image96.png"/><Relationship Id="rId7" Type="http://schemas.openxmlformats.org/officeDocument/2006/relationships/image" Target="../media/image25.png"/><Relationship Id="rId71" Type="http://schemas.openxmlformats.org/officeDocument/2006/relationships/image" Target="../media/image93.png"/><Relationship Id="rId2" Type="http://schemas.openxmlformats.org/officeDocument/2006/relationships/image" Target="../media/image20.png"/><Relationship Id="rId2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546556"/>
            <a:ext cx="8364265" cy="16389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U.S. Government/Public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</a:t>
            </a:r>
            <a:r>
              <a:rPr lang="en-US" sz="2000" b="1" dirty="0">
                <a:solidFill>
                  <a:schemeClr val="bg1"/>
                </a:solidFill>
                <a:latin typeface="+mj-lt"/>
                <a:hlinkClick r:id="rId2"/>
              </a:rPr>
              <a:t>zack.brady@rancherfederal.com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10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403E9268-1191-2DAA-306F-DFCF80321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6" descr="Joint Special Operations Command - Wikipedia">
            <a:extLst>
              <a:ext uri="{FF2B5EF4-FFF2-40B4-BE49-F238E27FC236}">
                <a16:creationId xmlns:a16="http://schemas.microsoft.com/office/drawing/2014/main" id="{BA5DBC96-E9B9-5B8F-B958-FE97ECBF36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8" descr="Black Pearl">
            <a:extLst>
              <a:ext uri="{FF2B5EF4-FFF2-40B4-BE49-F238E27FC236}">
                <a16:creationId xmlns:a16="http://schemas.microsoft.com/office/drawing/2014/main" id="{663189CA-9040-194B-41AC-1AF0ABA8DD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2" descr="Joint Chiefs of Staff - Wikipedia">
            <a:extLst>
              <a:ext uri="{FF2B5EF4-FFF2-40B4-BE49-F238E27FC236}">
                <a16:creationId xmlns:a16="http://schemas.microsoft.com/office/drawing/2014/main" id="{5E8111DC-8CEF-C73B-7EFB-4125BFFC08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B6417117-B625-AD08-5EDD-0A4BA080C7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20" descr="United States Navy - Wikipedia">
            <a:extLst>
              <a:ext uri="{FF2B5EF4-FFF2-40B4-BE49-F238E27FC236}">
                <a16:creationId xmlns:a16="http://schemas.microsoft.com/office/drawing/2014/main" id="{57A4C7F8-6490-AC8B-8B76-3EDA13EDA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C9166F6-5899-F4FF-7BD8-978A5632057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4" descr="Warp Speed Logo">
            <a:extLst>
              <a:ext uri="{FF2B5EF4-FFF2-40B4-BE49-F238E27FC236}">
                <a16:creationId xmlns:a16="http://schemas.microsoft.com/office/drawing/2014/main" id="{2092F5A8-0D49-13A2-9F8F-6D37C19BF32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21FCD1FF-3745-86B8-4044-565286E71D2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" descr="United States Intelligence Community - Wikipedia">
            <a:extLst>
              <a:ext uri="{FF2B5EF4-FFF2-40B4-BE49-F238E27FC236}">
                <a16:creationId xmlns:a16="http://schemas.microsoft.com/office/drawing/2014/main" id="{B05214EE-2346-B239-F3A5-2544ED16485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A41007F-F4BE-7166-DAD1-632111A3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5D88CB3-749D-737C-ECB9-ACE51AF05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038FE16C-4E81-0E0C-E0DA-984F60B52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E2879588-6382-0AA3-529B-E8677E872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Federal U-2 Laboratory | Federal Labs">
            <a:extLst>
              <a:ext uri="{FF2B5EF4-FFF2-40B4-BE49-F238E27FC236}">
                <a16:creationId xmlns:a16="http://schemas.microsoft.com/office/drawing/2014/main" id="{43AAF47A-A49D-EBBE-ECCE-5739E08DE56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8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AD1EE27E-CF84-9352-BACB-F7F0AC903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fense Information Systems Agency - Wikipedia">
            <a:extLst>
              <a:ext uri="{FF2B5EF4-FFF2-40B4-BE49-F238E27FC236}">
                <a16:creationId xmlns:a16="http://schemas.microsoft.com/office/drawing/2014/main" id="{F450E04A-0E9F-D979-53DE-D089DD7A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2D864-9D58-81EB-4268-5072078A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3BB5-F259-1E9D-B16A-E2E69188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1B6CFF-0DC7-CE1E-6BCA-67D22C7C8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t="4186" r="2607" b="10436"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 Federal and Amazon AWS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5971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zackbradys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394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0" y="1646764"/>
            <a:ext cx="4051130" cy="423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(SUPPLY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531381" y="877906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Federal…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1B57B2-F69E-6848-B342-6A82E920A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10" y="1903466"/>
            <a:ext cx="7442195" cy="42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/>
              <a:t>Software Bill of Materials (SBOMs)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E4118-04A0-D2FD-E5D8-631CF107D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1487251"/>
            <a:ext cx="10889941" cy="39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45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/>
              <a:t>Image Attestation Reports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70DF7-53C1-92DF-9148-1D585748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6" y="1658024"/>
            <a:ext cx="11082007" cy="36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32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/>
              <a:t>Image Vulnerability Scans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E2867-7A99-8175-9698-4FF3E455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1761571"/>
            <a:ext cx="10972484" cy="330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9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Offline Rancher Docs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4D1EA-E31F-A972-09EF-0BA72D8D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58" y="997330"/>
            <a:ext cx="7530588" cy="463130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33F0195-93B4-870D-B0CF-2D746A0725DD}"/>
              </a:ext>
            </a:extLst>
          </p:cNvPr>
          <p:cNvSpPr txBox="1">
            <a:spLocks/>
          </p:cNvSpPr>
          <p:nvPr/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6D8E11-A83D-46AC-BA35-C493C365AC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98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 today!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2869028"/>
            <a:ext cx="5393591" cy="145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2"/>
              </a:rPr>
              <a:t>zack.brady@rancherfederal.com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3"/>
              </a:rPr>
              <a:t>https://github.com/zackbradys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4"/>
              </a:rPr>
              <a:t>https://ranchergovernment.com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Introductions/Overview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Rancher Federal?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Open-Source Ecosystem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The Rancher Federal Approach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Demo/Workshop (my favorite)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5" y="254000"/>
            <a:ext cx="4533900" cy="6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</a:t>
            </a:r>
            <a:r>
              <a:rPr lang="en-US" b="1" dirty="0"/>
              <a:t>Federal</a:t>
            </a:r>
            <a:r>
              <a:rPr lang="en-US" b="1" dirty="0">
                <a:solidFill>
                  <a:schemeClr val="tx1"/>
                </a:solidFill>
              </a:rPr>
              <a:t>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Federal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(RGS) offers varying levels of service and support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subscriptions,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including U.S. based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(RGS)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Benchmarks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Auditing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70843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 lvl="1">
              <a:lnSpc>
                <a:spcPct val="100000"/>
              </a:lnSpc>
              <a:buClr>
                <a:srgbClr val="2453FF"/>
              </a:buClr>
              <a:buFontTx/>
              <a:buChar char="-"/>
            </a:pPr>
            <a:r>
              <a:rPr lang="en-US" sz="1400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is TS//SCI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Key Industry Partnerships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2" y="4338093"/>
            <a:ext cx="1709580" cy="1703881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343" y="4039152"/>
            <a:ext cx="2002822" cy="2002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177" y="4415024"/>
            <a:ext cx="1721434" cy="20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ound Same Side Corner Rectangle 16">
            <a:extLst>
              <a:ext uri="{FF2B5EF4-FFF2-40B4-BE49-F238E27FC236}">
                <a16:creationId xmlns:a16="http://schemas.microsoft.com/office/drawing/2014/main" id="{65C3744E-71E5-D3E8-C88B-3E76BEAF19B2}"/>
              </a:ext>
            </a:extLst>
          </p:cNvPr>
          <p:cNvSpPr/>
          <p:nvPr/>
        </p:nvSpPr>
        <p:spPr>
          <a:xfrm rot="5400013">
            <a:off x="9353413" y="3158223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7" name="Round Same Side Corner Rectangle 16">
            <a:extLst>
              <a:ext uri="{FF2B5EF4-FFF2-40B4-BE49-F238E27FC236}">
                <a16:creationId xmlns:a16="http://schemas.microsoft.com/office/drawing/2014/main" id="{BCEF36F7-3F68-894B-0EFA-200476C28915}"/>
              </a:ext>
            </a:extLst>
          </p:cNvPr>
          <p:cNvSpPr/>
          <p:nvPr/>
        </p:nvSpPr>
        <p:spPr>
          <a:xfrm rot="5400013">
            <a:off x="9359271" y="-64968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0" name="Round Same Side Corner Rectangle 16">
            <a:extLst>
              <a:ext uri="{FF2B5EF4-FFF2-40B4-BE49-F238E27FC236}">
                <a16:creationId xmlns:a16="http://schemas.microsoft.com/office/drawing/2014/main" id="{A50AA03F-8603-E5FD-65E1-1DE73C8CD777}"/>
              </a:ext>
            </a:extLst>
          </p:cNvPr>
          <p:cNvSpPr/>
          <p:nvPr/>
        </p:nvSpPr>
        <p:spPr>
          <a:xfrm rot="5400013">
            <a:off x="9350385" y="1971393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5" name="Round Same Side Corner Rectangle 16">
            <a:extLst>
              <a:ext uri="{FF2B5EF4-FFF2-40B4-BE49-F238E27FC236}">
                <a16:creationId xmlns:a16="http://schemas.microsoft.com/office/drawing/2014/main" id="{96A6015B-60C5-D730-8C9E-BDA59513F90C}"/>
              </a:ext>
            </a:extLst>
          </p:cNvPr>
          <p:cNvSpPr/>
          <p:nvPr/>
        </p:nvSpPr>
        <p:spPr>
          <a:xfrm rot="5400013">
            <a:off x="9359271" y="347629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4" name="Round Same Side Corner Rectangle 16">
            <a:extLst>
              <a:ext uri="{FF2B5EF4-FFF2-40B4-BE49-F238E27FC236}">
                <a16:creationId xmlns:a16="http://schemas.microsoft.com/office/drawing/2014/main" id="{537B7267-6421-E7E0-068A-F87B77CCB12D}"/>
              </a:ext>
            </a:extLst>
          </p:cNvPr>
          <p:cNvSpPr/>
          <p:nvPr/>
        </p:nvSpPr>
        <p:spPr>
          <a:xfrm rot="5400013">
            <a:off x="9351558" y="764114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3" name="Round Same Side Corner Rectangle 16">
            <a:extLst>
              <a:ext uri="{FF2B5EF4-FFF2-40B4-BE49-F238E27FC236}">
                <a16:creationId xmlns:a16="http://schemas.microsoft.com/office/drawing/2014/main" id="{D8453F35-379C-F532-A998-937E353D4B3B}"/>
              </a:ext>
            </a:extLst>
          </p:cNvPr>
          <p:cNvSpPr/>
          <p:nvPr/>
        </p:nvSpPr>
        <p:spPr>
          <a:xfrm rot="5400013">
            <a:off x="9351559" y="2748572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1" name="Round Same Side Corner Rectangle 16">
            <a:extLst>
              <a:ext uri="{FF2B5EF4-FFF2-40B4-BE49-F238E27FC236}">
                <a16:creationId xmlns:a16="http://schemas.microsoft.com/office/drawing/2014/main" id="{2FCA9876-29D0-2ED4-DE9E-68826464179C}"/>
              </a:ext>
            </a:extLst>
          </p:cNvPr>
          <p:cNvSpPr/>
          <p:nvPr/>
        </p:nvSpPr>
        <p:spPr>
          <a:xfrm rot="5400013">
            <a:off x="9350386" y="1580927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2" name="Round Same Side Corner Rectangle 16">
            <a:extLst>
              <a:ext uri="{FF2B5EF4-FFF2-40B4-BE49-F238E27FC236}">
                <a16:creationId xmlns:a16="http://schemas.microsoft.com/office/drawing/2014/main" id="{2F146733-5AF0-7774-8E2F-5C2DBE5519FD}"/>
              </a:ext>
            </a:extLst>
          </p:cNvPr>
          <p:cNvSpPr/>
          <p:nvPr/>
        </p:nvSpPr>
        <p:spPr>
          <a:xfrm rot="5400013">
            <a:off x="9350384" y="1169061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19" name="Round Same Side Corner Rectangle 16">
            <a:extLst>
              <a:ext uri="{FF2B5EF4-FFF2-40B4-BE49-F238E27FC236}">
                <a16:creationId xmlns:a16="http://schemas.microsoft.com/office/drawing/2014/main" id="{DB4270EE-2E84-E1D9-9872-83E49BC6D55B}"/>
              </a:ext>
            </a:extLst>
          </p:cNvPr>
          <p:cNvSpPr/>
          <p:nvPr/>
        </p:nvSpPr>
        <p:spPr>
          <a:xfrm rot="5400013">
            <a:off x="9350386" y="2376972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117" name="Round Same Side Corner Rectangle 16">
            <a:extLst>
              <a:ext uri="{FF2B5EF4-FFF2-40B4-BE49-F238E27FC236}">
                <a16:creationId xmlns:a16="http://schemas.microsoft.com/office/drawing/2014/main" id="{D308A407-BA36-EAFD-358A-F5106443D573}"/>
              </a:ext>
            </a:extLst>
          </p:cNvPr>
          <p:cNvSpPr/>
          <p:nvPr/>
        </p:nvSpPr>
        <p:spPr>
          <a:xfrm rot="5400013">
            <a:off x="9359270" y="3565788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116" name="Round Same Side Corner Rectangle 16">
            <a:extLst>
              <a:ext uri="{FF2B5EF4-FFF2-40B4-BE49-F238E27FC236}">
                <a16:creationId xmlns:a16="http://schemas.microsoft.com/office/drawing/2014/main" id="{6C1B818F-EE6D-5531-15E1-5FB58AE1BA03}"/>
              </a:ext>
            </a:extLst>
          </p:cNvPr>
          <p:cNvSpPr/>
          <p:nvPr/>
        </p:nvSpPr>
        <p:spPr>
          <a:xfrm rot="5400013">
            <a:off x="9350388" y="3985108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3" y="2402053"/>
            <a:ext cx="4283223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Complete Rancher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57" name="Round Same Side Corner Rectangle 16">
            <a:extLst>
              <a:ext uri="{FF2B5EF4-FFF2-40B4-BE49-F238E27FC236}">
                <a16:creationId xmlns:a16="http://schemas.microsoft.com/office/drawing/2014/main" id="{E31979DD-594B-2DB0-EDDE-46B68E5947AD}"/>
              </a:ext>
            </a:extLst>
          </p:cNvPr>
          <p:cNvSpPr/>
          <p:nvPr/>
        </p:nvSpPr>
        <p:spPr>
          <a:xfrm rot="5400013">
            <a:off x="6373866" y="147055"/>
            <a:ext cx="340952" cy="2549515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grpSp>
        <p:nvGrpSpPr>
          <p:cNvPr id="63" name="Group 14">
            <a:extLst>
              <a:ext uri="{FF2B5EF4-FFF2-40B4-BE49-F238E27FC236}">
                <a16:creationId xmlns:a16="http://schemas.microsoft.com/office/drawing/2014/main" id="{9A004080-CE10-FD1E-8900-0A8AEE4AD887}"/>
              </a:ext>
            </a:extLst>
          </p:cNvPr>
          <p:cNvGrpSpPr/>
          <p:nvPr/>
        </p:nvGrpSpPr>
        <p:grpSpPr>
          <a:xfrm>
            <a:off x="5285682" y="2047755"/>
            <a:ext cx="2532275" cy="340952"/>
            <a:chOff x="1264359" y="2462425"/>
            <a:chExt cx="2532275" cy="340952"/>
          </a:xfrm>
          <a:solidFill>
            <a:srgbClr val="192072"/>
          </a:solidFill>
        </p:grpSpPr>
        <p:sp>
          <p:nvSpPr>
            <p:cNvPr id="64" name="Round Same Side Corner Rectangle 16">
              <a:extLst>
                <a:ext uri="{FF2B5EF4-FFF2-40B4-BE49-F238E27FC236}">
                  <a16:creationId xmlns:a16="http://schemas.microsoft.com/office/drawing/2014/main" id="{71AC27C9-80F5-9A9D-D67F-D0F1D3D1DB98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TextBox 106">
              <a:extLst>
                <a:ext uri="{FF2B5EF4-FFF2-40B4-BE49-F238E27FC236}">
                  <a16:creationId xmlns:a16="http://schemas.microsoft.com/office/drawing/2014/main" id="{04E336DD-4805-D255-A8C7-7BF4F3E9476D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Monitoring &amp; Logging</a:t>
              </a:r>
            </a:p>
          </p:txBody>
        </p:sp>
      </p:grpSp>
      <p:grpSp>
        <p:nvGrpSpPr>
          <p:cNvPr id="66" name="Group 15">
            <a:extLst>
              <a:ext uri="{FF2B5EF4-FFF2-40B4-BE49-F238E27FC236}">
                <a16:creationId xmlns:a16="http://schemas.microsoft.com/office/drawing/2014/main" id="{B50A1D30-DC11-9D64-E2B1-FE1EDFB120EF}"/>
              </a:ext>
            </a:extLst>
          </p:cNvPr>
          <p:cNvGrpSpPr/>
          <p:nvPr/>
        </p:nvGrpSpPr>
        <p:grpSpPr>
          <a:xfrm>
            <a:off x="5285682" y="2448857"/>
            <a:ext cx="2532275" cy="340952"/>
            <a:chOff x="1264359" y="2863527"/>
            <a:chExt cx="2532275" cy="340952"/>
          </a:xfrm>
        </p:grpSpPr>
        <p:sp>
          <p:nvSpPr>
            <p:cNvPr id="67" name="Round Same Side Corner Rectangle 16">
              <a:extLst>
                <a:ext uri="{FF2B5EF4-FFF2-40B4-BE49-F238E27FC236}">
                  <a16:creationId xmlns:a16="http://schemas.microsoft.com/office/drawing/2014/main" id="{A84EE7FD-A087-5A1D-2100-A5A7C4E8FFED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TextBox 104">
              <a:extLst>
                <a:ext uri="{FF2B5EF4-FFF2-40B4-BE49-F238E27FC236}">
                  <a16:creationId xmlns:a16="http://schemas.microsoft.com/office/drawing/2014/main" id="{9CAEC901-BB76-C09A-563E-19D05C52E76E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Registry &amp; Image Scanning</a:t>
              </a:r>
            </a:p>
          </p:txBody>
        </p:sp>
      </p:grpSp>
      <p:grpSp>
        <p:nvGrpSpPr>
          <p:cNvPr id="69" name="Group 16">
            <a:extLst>
              <a:ext uri="{FF2B5EF4-FFF2-40B4-BE49-F238E27FC236}">
                <a16:creationId xmlns:a16="http://schemas.microsoft.com/office/drawing/2014/main" id="{DB391BB6-13E8-3842-A71F-5CE16ECDAF5D}"/>
              </a:ext>
            </a:extLst>
          </p:cNvPr>
          <p:cNvGrpSpPr/>
          <p:nvPr/>
        </p:nvGrpSpPr>
        <p:grpSpPr>
          <a:xfrm>
            <a:off x="5285358" y="2874045"/>
            <a:ext cx="2532239" cy="339781"/>
            <a:chOff x="1264349" y="3271147"/>
            <a:chExt cx="2532239" cy="339781"/>
          </a:xfrm>
          <a:solidFill>
            <a:srgbClr val="192072"/>
          </a:solidFill>
        </p:grpSpPr>
        <p:sp>
          <p:nvSpPr>
            <p:cNvPr id="70" name="Round Same Side Corner Rectangle 16">
              <a:extLst>
                <a:ext uri="{FF2B5EF4-FFF2-40B4-BE49-F238E27FC236}">
                  <a16:creationId xmlns:a16="http://schemas.microsoft.com/office/drawing/2014/main" id="{71B2C52E-8DC1-FADF-7B98-C8D5F6EC32BF}"/>
                </a:ext>
              </a:extLst>
            </p:cNvPr>
            <p:cNvSpPr/>
            <p:nvPr/>
          </p:nvSpPr>
          <p:spPr>
            <a:xfrm rot="5400013">
              <a:off x="2360578" y="2174918"/>
              <a:ext cx="339781" cy="25322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TextBox 102">
              <a:extLst>
                <a:ext uri="{FF2B5EF4-FFF2-40B4-BE49-F238E27FC236}">
                  <a16:creationId xmlns:a16="http://schemas.microsoft.com/office/drawing/2014/main" id="{C7DCF1AE-3F6D-D2A5-B679-A11F99353D85}"/>
                </a:ext>
              </a:extLst>
            </p:cNvPr>
            <p:cNvSpPr txBox="1"/>
            <p:nvPr/>
          </p:nvSpPr>
          <p:spPr>
            <a:xfrm>
              <a:off x="1264350" y="3310365"/>
              <a:ext cx="2526025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Security &amp; Secrets</a:t>
              </a:r>
            </a:p>
          </p:txBody>
        </p:sp>
      </p:grpSp>
      <p:grpSp>
        <p:nvGrpSpPr>
          <p:cNvPr id="72" name="Group 17">
            <a:extLst>
              <a:ext uri="{FF2B5EF4-FFF2-40B4-BE49-F238E27FC236}">
                <a16:creationId xmlns:a16="http://schemas.microsoft.com/office/drawing/2014/main" id="{C45E287D-7F20-A812-EF51-6184C9EA37B4}"/>
              </a:ext>
            </a:extLst>
          </p:cNvPr>
          <p:cNvGrpSpPr/>
          <p:nvPr/>
        </p:nvGrpSpPr>
        <p:grpSpPr>
          <a:xfrm>
            <a:off x="5285673" y="3257534"/>
            <a:ext cx="2532275" cy="340952"/>
            <a:chOff x="1264350" y="3672204"/>
            <a:chExt cx="2532275" cy="340952"/>
          </a:xfrm>
        </p:grpSpPr>
        <p:sp>
          <p:nvSpPr>
            <p:cNvPr id="73" name="Round Same Side Corner Rectangle 16">
              <a:extLst>
                <a:ext uri="{FF2B5EF4-FFF2-40B4-BE49-F238E27FC236}">
                  <a16:creationId xmlns:a16="http://schemas.microsoft.com/office/drawing/2014/main" id="{85852F7F-4DE5-8146-1C5E-A0723278F9D7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74" name="TextBox 98">
              <a:extLst>
                <a:ext uri="{FF2B5EF4-FFF2-40B4-BE49-F238E27FC236}">
                  <a16:creationId xmlns:a16="http://schemas.microsoft.com/office/drawing/2014/main" id="{4CC1252C-AE89-9506-8EB6-4ED1E996C00F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Networking &amp; Service Mesh</a:t>
              </a:r>
            </a:p>
          </p:txBody>
        </p:sp>
      </p:grpSp>
      <p:grpSp>
        <p:nvGrpSpPr>
          <p:cNvPr id="75" name="Group 18">
            <a:extLst>
              <a:ext uri="{FF2B5EF4-FFF2-40B4-BE49-F238E27FC236}">
                <a16:creationId xmlns:a16="http://schemas.microsoft.com/office/drawing/2014/main" id="{BEEEC396-1F72-7167-D6F2-4B39A868A147}"/>
              </a:ext>
            </a:extLst>
          </p:cNvPr>
          <p:cNvGrpSpPr/>
          <p:nvPr/>
        </p:nvGrpSpPr>
        <p:grpSpPr>
          <a:xfrm>
            <a:off x="5285673" y="3662787"/>
            <a:ext cx="2532284" cy="340952"/>
            <a:chOff x="1264350" y="4077457"/>
            <a:chExt cx="2532284" cy="340952"/>
          </a:xfrm>
        </p:grpSpPr>
        <p:sp>
          <p:nvSpPr>
            <p:cNvPr id="76" name="Round Same Side Corner Rectangle 16">
              <a:extLst>
                <a:ext uri="{FF2B5EF4-FFF2-40B4-BE49-F238E27FC236}">
                  <a16:creationId xmlns:a16="http://schemas.microsoft.com/office/drawing/2014/main" id="{7263D631-A692-D23F-6651-CE8F8C476636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77" name="TextBox 96">
              <a:extLst>
                <a:ext uri="{FF2B5EF4-FFF2-40B4-BE49-F238E27FC236}">
                  <a16:creationId xmlns:a16="http://schemas.microsoft.com/office/drawing/2014/main" id="{2EBB55D8-428F-6E30-F8BF-F67E7F5474F1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Platforms &amp; Orchestration</a:t>
              </a:r>
            </a:p>
          </p:txBody>
        </p:sp>
      </p:grpSp>
      <p:grpSp>
        <p:nvGrpSpPr>
          <p:cNvPr id="78" name="Group 20">
            <a:extLst>
              <a:ext uri="{FF2B5EF4-FFF2-40B4-BE49-F238E27FC236}">
                <a16:creationId xmlns:a16="http://schemas.microsoft.com/office/drawing/2014/main" id="{4FC381C3-4870-6C46-15D4-69609C467DDA}"/>
              </a:ext>
            </a:extLst>
          </p:cNvPr>
          <p:cNvGrpSpPr/>
          <p:nvPr/>
        </p:nvGrpSpPr>
        <p:grpSpPr>
          <a:xfrm>
            <a:off x="5279109" y="4061695"/>
            <a:ext cx="2532276" cy="340952"/>
            <a:chOff x="1264340" y="4888319"/>
            <a:chExt cx="2532276" cy="340952"/>
          </a:xfrm>
        </p:grpSpPr>
        <p:sp>
          <p:nvSpPr>
            <p:cNvPr id="79" name="Round Same Side Corner Rectangle 16">
              <a:extLst>
                <a:ext uri="{FF2B5EF4-FFF2-40B4-BE49-F238E27FC236}">
                  <a16:creationId xmlns:a16="http://schemas.microsoft.com/office/drawing/2014/main" id="{A9A7C864-89C3-85CC-54A6-639560FC9EA0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80" name="TextBox 92">
              <a:extLst>
                <a:ext uri="{FF2B5EF4-FFF2-40B4-BE49-F238E27FC236}">
                  <a16:creationId xmlns:a16="http://schemas.microsoft.com/office/drawing/2014/main" id="{D0DF88D0-8DBB-F87C-A28A-F4A3CBFD6102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Engine</a:t>
              </a:r>
            </a:p>
          </p:txBody>
        </p:sp>
      </p:grpSp>
      <p:grpSp>
        <p:nvGrpSpPr>
          <p:cNvPr id="81" name="Group 21">
            <a:extLst>
              <a:ext uri="{FF2B5EF4-FFF2-40B4-BE49-F238E27FC236}">
                <a16:creationId xmlns:a16="http://schemas.microsoft.com/office/drawing/2014/main" id="{47C5DE7F-84B8-FB07-F2B5-9D9DDDC130A6}"/>
              </a:ext>
            </a:extLst>
          </p:cNvPr>
          <p:cNvGrpSpPr/>
          <p:nvPr/>
        </p:nvGrpSpPr>
        <p:grpSpPr>
          <a:xfrm>
            <a:off x="5284037" y="4448913"/>
            <a:ext cx="2532276" cy="340952"/>
            <a:chOff x="1264340" y="5287327"/>
            <a:chExt cx="2532276" cy="340952"/>
          </a:xfrm>
        </p:grpSpPr>
        <p:sp>
          <p:nvSpPr>
            <p:cNvPr id="82" name="Round Same Side Corner Rectangle 16">
              <a:extLst>
                <a:ext uri="{FF2B5EF4-FFF2-40B4-BE49-F238E27FC236}">
                  <a16:creationId xmlns:a16="http://schemas.microsoft.com/office/drawing/2014/main" id="{A44F0EE4-DCBB-75BB-ED71-C639048D675A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83" name="TextBox 90">
              <a:extLst>
                <a:ext uri="{FF2B5EF4-FFF2-40B4-BE49-F238E27FC236}">
                  <a16:creationId xmlns:a16="http://schemas.microsoft.com/office/drawing/2014/main" id="{59402024-53B2-9E07-1B33-741F60667A9B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Persistent Storage</a:t>
              </a:r>
            </a:p>
          </p:txBody>
        </p:sp>
      </p:grpSp>
      <p:grpSp>
        <p:nvGrpSpPr>
          <p:cNvPr id="84" name="Group 22">
            <a:extLst>
              <a:ext uri="{FF2B5EF4-FFF2-40B4-BE49-F238E27FC236}">
                <a16:creationId xmlns:a16="http://schemas.microsoft.com/office/drawing/2014/main" id="{3EED0D3D-44A5-F304-5B50-F5C22DBA871F}"/>
              </a:ext>
            </a:extLst>
          </p:cNvPr>
          <p:cNvGrpSpPr/>
          <p:nvPr/>
        </p:nvGrpSpPr>
        <p:grpSpPr>
          <a:xfrm>
            <a:off x="5285654" y="5276383"/>
            <a:ext cx="2532285" cy="340952"/>
            <a:chOff x="1264331" y="5691053"/>
            <a:chExt cx="2532285" cy="340952"/>
          </a:xfrm>
        </p:grpSpPr>
        <p:sp>
          <p:nvSpPr>
            <p:cNvPr id="85" name="Round Same Side Corner Rectangle 16">
              <a:extLst>
                <a:ext uri="{FF2B5EF4-FFF2-40B4-BE49-F238E27FC236}">
                  <a16:creationId xmlns:a16="http://schemas.microsoft.com/office/drawing/2014/main" id="{D9B0E579-6590-7F94-8CAE-7A3F444CC070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86" name="TextBox 88">
              <a:extLst>
                <a:ext uri="{FF2B5EF4-FFF2-40B4-BE49-F238E27FC236}">
                  <a16:creationId xmlns:a16="http://schemas.microsoft.com/office/drawing/2014/main" id="{ACB7EEA2-A070-3A6F-D10A-2E9ED92EA862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Infrastructure Drivers</a:t>
              </a:r>
            </a:p>
          </p:txBody>
        </p:sp>
      </p:grpSp>
      <p:pic>
        <p:nvPicPr>
          <p:cNvPr id="87" name="Graphic 23">
            <a:extLst>
              <a:ext uri="{FF2B5EF4-FFF2-40B4-BE49-F238E27FC236}">
                <a16:creationId xmlns:a16="http://schemas.microsoft.com/office/drawing/2014/main" id="{EEBC4602-66B0-6326-1659-6BC7D7D85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5961" y="167615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24">
            <a:extLst>
              <a:ext uri="{FF2B5EF4-FFF2-40B4-BE49-F238E27FC236}">
                <a16:creationId xmlns:a16="http://schemas.microsoft.com/office/drawing/2014/main" id="{842D2B70-767D-5E22-B6BA-829BA7403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9316" y="204372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F9117E6-62D6-9A1D-7884-361D33E778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751" y="208514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26">
            <a:extLst>
              <a:ext uri="{FF2B5EF4-FFF2-40B4-BE49-F238E27FC236}">
                <a16:creationId xmlns:a16="http://schemas.microsoft.com/office/drawing/2014/main" id="{72E89DF4-C834-488B-1493-D7B0184582A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9275" y="326266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27">
            <a:extLst>
              <a:ext uri="{FF2B5EF4-FFF2-40B4-BE49-F238E27FC236}">
                <a16:creationId xmlns:a16="http://schemas.microsoft.com/office/drawing/2014/main" id="{71AB6F69-5D81-AF06-9CCF-61547BEEE3E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17808" y="410340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2" name="Graphic 28">
            <a:extLst>
              <a:ext uri="{FF2B5EF4-FFF2-40B4-BE49-F238E27FC236}">
                <a16:creationId xmlns:a16="http://schemas.microsoft.com/office/drawing/2014/main" id="{BF925D94-6574-9FF1-E7BA-68175921212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5032" y="333156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92FDCE4D-6B17-EF6B-04CA-E5DC0B9F3E2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4474" y="332053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4" name="Graphic 30">
            <a:extLst>
              <a:ext uri="{FF2B5EF4-FFF2-40B4-BE49-F238E27FC236}">
                <a16:creationId xmlns:a16="http://schemas.microsoft.com/office/drawing/2014/main" id="{07962F18-CE69-4601-FB32-A150296466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3086" y="4007825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5" name="Graphic 35">
            <a:extLst>
              <a:ext uri="{FF2B5EF4-FFF2-40B4-BE49-F238E27FC236}">
                <a16:creationId xmlns:a16="http://schemas.microsoft.com/office/drawing/2014/main" id="{19BE8299-0E3A-C3A5-324C-CF58D2E38B9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92082" y="209470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6" name="Rectangle 36">
            <a:extLst>
              <a:ext uri="{FF2B5EF4-FFF2-40B4-BE49-F238E27FC236}">
                <a16:creationId xmlns:a16="http://schemas.microsoft.com/office/drawing/2014/main" id="{C65F733C-48DB-F7FD-F60B-ECFEDD396598}"/>
              </a:ext>
            </a:extLst>
          </p:cNvPr>
          <p:cNvSpPr/>
          <p:nvPr/>
        </p:nvSpPr>
        <p:spPr>
          <a:xfrm>
            <a:off x="8060285" y="1076935"/>
            <a:ext cx="2922330" cy="4637736"/>
          </a:xfrm>
          <a:prstGeom prst="rect">
            <a:avLst/>
          </a:prstGeom>
          <a:noFill/>
          <a:ln w="12701" cap="rnd">
            <a:solidFill>
              <a:srgbClr val="2453FF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97" name="Rectangle 37">
            <a:extLst>
              <a:ext uri="{FF2B5EF4-FFF2-40B4-BE49-F238E27FC236}">
                <a16:creationId xmlns:a16="http://schemas.microsoft.com/office/drawing/2014/main" id="{B345853F-441C-D6A1-FF45-8771ABDFD21A}"/>
              </a:ext>
            </a:extLst>
          </p:cNvPr>
          <p:cNvSpPr/>
          <p:nvPr/>
        </p:nvSpPr>
        <p:spPr>
          <a:xfrm>
            <a:off x="8060285" y="853739"/>
            <a:ext cx="2922330" cy="291236"/>
          </a:xfrm>
          <a:prstGeom prst="rect">
            <a:avLst/>
          </a:prstGeom>
          <a:solidFill>
            <a:srgbClr val="2453FF"/>
          </a:solidFill>
          <a:ln w="12701" cap="flat">
            <a:solidFill>
              <a:srgbClr val="24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Medium" pitchFamily="2"/>
                <a:sym typeface="Arial"/>
              </a:rPr>
              <a:t>Rancher SLA</a:t>
            </a:r>
          </a:p>
        </p:txBody>
      </p:sp>
      <p:sp>
        <p:nvSpPr>
          <p:cNvPr id="98" name="TextBox 86">
            <a:extLst>
              <a:ext uri="{FF2B5EF4-FFF2-40B4-BE49-F238E27FC236}">
                <a16:creationId xmlns:a16="http://schemas.microsoft.com/office/drawing/2014/main" id="{63FC7E8E-121C-5189-7726-54F00555945B}"/>
              </a:ext>
            </a:extLst>
          </p:cNvPr>
          <p:cNvSpPr txBox="1"/>
          <p:nvPr/>
        </p:nvSpPr>
        <p:spPr>
          <a:xfrm>
            <a:off x="5266599" y="1305124"/>
            <a:ext cx="2552501" cy="27699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Light" pitchFamily="2"/>
                <a:sym typeface="Arial"/>
              </a:rPr>
              <a:t>Authentication &amp; Authorization</a:t>
            </a:r>
          </a:p>
        </p:txBody>
      </p:sp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6848B41-E64A-F563-467D-EC7A161149EB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397" y="4503268"/>
            <a:ext cx="1117769" cy="2322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8DD5FE1C-932F-34BE-3851-E89F0D42645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048" y="167615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111" descr="Logo&#10;&#10;Description automatically generated">
            <a:extLst>
              <a:ext uri="{FF2B5EF4-FFF2-40B4-BE49-F238E27FC236}">
                <a16:creationId xmlns:a16="http://schemas.microsoft.com/office/drawing/2014/main" id="{24008E3B-3241-CEDE-8305-DA7B45BA35F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6486" y="534282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5" name="Group 19">
            <a:extLst>
              <a:ext uri="{FF2B5EF4-FFF2-40B4-BE49-F238E27FC236}">
                <a16:creationId xmlns:a16="http://schemas.microsoft.com/office/drawing/2014/main" id="{22DA6783-86B4-F045-6EE2-89B07F0C88F8}"/>
              </a:ext>
            </a:extLst>
          </p:cNvPr>
          <p:cNvGrpSpPr/>
          <p:nvPr/>
        </p:nvGrpSpPr>
        <p:grpSpPr>
          <a:xfrm>
            <a:off x="5286822" y="4848815"/>
            <a:ext cx="2532276" cy="340952"/>
            <a:chOff x="1264340" y="4482902"/>
            <a:chExt cx="2532276" cy="340952"/>
          </a:xfrm>
        </p:grpSpPr>
        <p:sp>
          <p:nvSpPr>
            <p:cNvPr id="106" name="Round Same Side Corner Rectangle 16">
              <a:extLst>
                <a:ext uri="{FF2B5EF4-FFF2-40B4-BE49-F238E27FC236}">
                  <a16:creationId xmlns:a16="http://schemas.microsoft.com/office/drawing/2014/main" id="{AF7550FC-8660-656F-5FE1-4684C9D0D16F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TextBox 94">
              <a:extLst>
                <a:ext uri="{FF2B5EF4-FFF2-40B4-BE49-F238E27FC236}">
                  <a16:creationId xmlns:a16="http://schemas.microsoft.com/office/drawing/2014/main" id="{0A68932D-92AB-DC27-674B-39C68AA26C87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Operating Systems</a:t>
              </a:r>
            </a:p>
          </p:txBody>
        </p:sp>
      </p:grpSp>
      <p:pic>
        <p:nvPicPr>
          <p:cNvPr id="112" name="Picture 2" descr="NeuVector - Full Lifecycle Container Security Platform">
            <a:extLst>
              <a:ext uri="{FF2B5EF4-FFF2-40B4-BE49-F238E27FC236}">
                <a16:creationId xmlns:a16="http://schemas.microsoft.com/office/drawing/2014/main" id="{546D2461-B6C9-87CA-376B-47E127EA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959" y="2485112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NeuVector - Full Lifecycle Container Security Platform">
            <a:extLst>
              <a:ext uri="{FF2B5EF4-FFF2-40B4-BE49-F238E27FC236}">
                <a16:creationId xmlns:a16="http://schemas.microsoft.com/office/drawing/2014/main" id="{01061420-6D2C-1E7D-18CD-F8851D11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55" y="2892379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ound Same Side Corner Rectangle 16">
            <a:extLst>
              <a:ext uri="{FF2B5EF4-FFF2-40B4-BE49-F238E27FC236}">
                <a16:creationId xmlns:a16="http://schemas.microsoft.com/office/drawing/2014/main" id="{4853BCA6-36B1-51B3-4FC0-AED618228615}"/>
              </a:ext>
            </a:extLst>
          </p:cNvPr>
          <p:cNvSpPr/>
          <p:nvPr/>
        </p:nvSpPr>
        <p:spPr>
          <a:xfrm rot="5400013">
            <a:off x="6381870" y="544572"/>
            <a:ext cx="340952" cy="2549515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15" name="TextBox 86">
            <a:extLst>
              <a:ext uri="{FF2B5EF4-FFF2-40B4-BE49-F238E27FC236}">
                <a16:creationId xmlns:a16="http://schemas.microsoft.com/office/drawing/2014/main" id="{69E9B5EB-0F70-A5BA-890F-CB97C0119E32}"/>
              </a:ext>
            </a:extLst>
          </p:cNvPr>
          <p:cNvSpPr txBox="1"/>
          <p:nvPr/>
        </p:nvSpPr>
        <p:spPr>
          <a:xfrm>
            <a:off x="5285655" y="1702451"/>
            <a:ext cx="2449676" cy="27699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Light" pitchFamily="2"/>
                <a:sym typeface="Arial"/>
              </a:rPr>
              <a:t>App Management &amp; CI/CD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1A9DE-B5CA-1140-5CA5-7896B673B6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41710" y="3720745"/>
            <a:ext cx="23749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078" y="367821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D0D63F0C-4E1D-3269-3851-BC88F2758297}"/>
              </a:ext>
            </a:extLst>
          </p:cNvPr>
          <p:cNvSpPr/>
          <p:nvPr/>
        </p:nvSpPr>
        <p:spPr>
          <a:xfrm rot="5400013">
            <a:off x="6948100" y="-1709257"/>
            <a:ext cx="291724" cy="704339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58FBBCC4-F8DA-0AF9-56B8-DA62BC3C6934}"/>
              </a:ext>
            </a:extLst>
          </p:cNvPr>
          <p:cNvSpPr/>
          <p:nvPr/>
        </p:nvSpPr>
        <p:spPr>
          <a:xfrm rot="5400013">
            <a:off x="2333493" y="561725"/>
            <a:ext cx="340952" cy="2549515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29C704C-BD73-7EF1-D22D-1381496AA6C5}"/>
              </a:ext>
            </a:extLst>
          </p:cNvPr>
          <p:cNvSpPr/>
          <p:nvPr/>
        </p:nvSpPr>
        <p:spPr>
          <a:xfrm rot="5400013">
            <a:off x="6950009" y="-79965"/>
            <a:ext cx="339781" cy="702862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FC26949-09E2-DA77-48D6-717C5FDF3ADB}"/>
              </a:ext>
            </a:extLst>
          </p:cNvPr>
          <p:cNvSpPr/>
          <p:nvPr/>
        </p:nvSpPr>
        <p:spPr>
          <a:xfrm rot="5400013">
            <a:off x="6922476" y="1912393"/>
            <a:ext cx="339781" cy="704651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7BF4500C-0FF8-4B53-ED9F-6F7F0C074DD5}"/>
              </a:ext>
            </a:extLst>
          </p:cNvPr>
          <p:cNvSpPr/>
          <p:nvPr/>
        </p:nvSpPr>
        <p:spPr>
          <a:xfrm rot="5400013">
            <a:off x="6931421" y="737788"/>
            <a:ext cx="339781" cy="702862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9C3AC449-A5AD-B104-B514-9DF4058C4C6E}"/>
              </a:ext>
            </a:extLst>
          </p:cNvPr>
          <p:cNvSpPr/>
          <p:nvPr/>
        </p:nvSpPr>
        <p:spPr>
          <a:xfrm rot="5400013">
            <a:off x="6931457" y="-879410"/>
            <a:ext cx="339781" cy="7028626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6FF4C51E-6DE7-DC6A-2B52-D5724B313DF1}"/>
              </a:ext>
            </a:extLst>
          </p:cNvPr>
          <p:cNvSpPr/>
          <p:nvPr/>
        </p:nvSpPr>
        <p:spPr>
          <a:xfrm rot="5400013">
            <a:off x="6931457" y="-479488"/>
            <a:ext cx="339781" cy="7028626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B34D2B03-DBF6-D764-8052-403AFF1E1AFA}"/>
              </a:ext>
            </a:extLst>
          </p:cNvPr>
          <p:cNvSpPr/>
          <p:nvPr/>
        </p:nvSpPr>
        <p:spPr>
          <a:xfrm rot="5400013">
            <a:off x="6942499" y="337543"/>
            <a:ext cx="339781" cy="700654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3" name="Round Same Side Corner Rectangle 16">
            <a:extLst>
              <a:ext uri="{FF2B5EF4-FFF2-40B4-BE49-F238E27FC236}">
                <a16:creationId xmlns:a16="http://schemas.microsoft.com/office/drawing/2014/main" id="{2FA4E15E-E909-5746-6FEA-69F518FA3332}"/>
              </a:ext>
            </a:extLst>
          </p:cNvPr>
          <p:cNvSpPr/>
          <p:nvPr/>
        </p:nvSpPr>
        <p:spPr>
          <a:xfrm rot="5400013">
            <a:off x="6897642" y="1094023"/>
            <a:ext cx="339781" cy="7096184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4" name="Round Same Side Corner Rectangle 16">
            <a:extLst>
              <a:ext uri="{FF2B5EF4-FFF2-40B4-BE49-F238E27FC236}">
                <a16:creationId xmlns:a16="http://schemas.microsoft.com/office/drawing/2014/main" id="{BC064AD8-711B-2A9D-0409-CB8C342A11E9}"/>
              </a:ext>
            </a:extLst>
          </p:cNvPr>
          <p:cNvSpPr/>
          <p:nvPr/>
        </p:nvSpPr>
        <p:spPr>
          <a:xfrm rot="5400013">
            <a:off x="6916880" y="1510215"/>
            <a:ext cx="339781" cy="705771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C6E4402B-2BEF-5A41-3BD2-E89DD3442095}"/>
              </a:ext>
            </a:extLst>
          </p:cNvPr>
          <p:cNvSpPr/>
          <p:nvPr/>
        </p:nvSpPr>
        <p:spPr>
          <a:xfrm rot="5400013">
            <a:off x="6916900" y="2335502"/>
            <a:ext cx="339781" cy="70576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1DD69F44-CD72-78AE-5509-E7737D586F23}"/>
              </a:ext>
            </a:extLst>
          </p:cNvPr>
          <p:cNvGrpSpPr/>
          <p:nvPr/>
        </p:nvGrpSpPr>
        <p:grpSpPr>
          <a:xfrm>
            <a:off x="1235750" y="2048081"/>
            <a:ext cx="9379911" cy="341291"/>
            <a:chOff x="1264358" y="2039478"/>
            <a:chExt cx="9663315" cy="341291"/>
          </a:xfrm>
        </p:grpSpPr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59A6BA0D-A039-ED7D-B08A-4EC7780BC8E7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8" name="Group 108">
              <a:extLst>
                <a:ext uri="{FF2B5EF4-FFF2-40B4-BE49-F238E27FC236}">
                  <a16:creationId xmlns:a16="http://schemas.microsoft.com/office/drawing/2014/main" id="{E697C379-D14F-3C10-A662-E52D4D8417CE}"/>
                </a:ext>
              </a:extLst>
            </p:cNvPr>
            <p:cNvGrpSpPr/>
            <p:nvPr/>
          </p:nvGrpSpPr>
          <p:grpSpPr>
            <a:xfrm>
              <a:off x="1264358" y="2039817"/>
              <a:ext cx="2608749" cy="340952"/>
              <a:chOff x="1264358" y="2039817"/>
              <a:chExt cx="2608749" cy="340952"/>
            </a:xfrm>
          </p:grpSpPr>
          <p:sp>
            <p:nvSpPr>
              <p:cNvPr id="19" name="Round Same Side Corner Rectangle 16">
                <a:extLst>
                  <a:ext uri="{FF2B5EF4-FFF2-40B4-BE49-F238E27FC236}">
                    <a16:creationId xmlns:a16="http://schemas.microsoft.com/office/drawing/2014/main" id="{9F0BA01C-D2B1-6FF9-1762-4384048DA379}"/>
                  </a:ext>
                </a:extLst>
              </p:cNvPr>
              <p:cNvSpPr/>
              <p:nvPr/>
            </p:nvSpPr>
            <p:spPr>
              <a:xfrm rot="5400013">
                <a:off x="2398257" y="905918"/>
                <a:ext cx="340952" cy="2608749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0" name="TextBox 110">
                <a:extLst>
                  <a:ext uri="{FF2B5EF4-FFF2-40B4-BE49-F238E27FC236}">
                    <a16:creationId xmlns:a16="http://schemas.microsoft.com/office/drawing/2014/main" id="{4BD897C9-02F1-84A7-5F40-049AEFC21B5D}"/>
                  </a:ext>
                </a:extLst>
              </p:cNvPr>
              <p:cNvSpPr txBox="1"/>
              <p:nvPr/>
            </p:nvSpPr>
            <p:spPr>
              <a:xfrm>
                <a:off x="1310765" y="2079072"/>
                <a:ext cx="2532275" cy="245973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Poppins Light" pitchFamily="2"/>
                    <a:sym typeface="Arial"/>
                  </a:rPr>
                  <a:t>App Management &amp; CI/CD</a:t>
                </a:r>
              </a:p>
            </p:txBody>
          </p:sp>
        </p:grpSp>
      </p:grpSp>
      <p:grpSp>
        <p:nvGrpSpPr>
          <p:cNvPr id="21" name="Group 14">
            <a:extLst>
              <a:ext uri="{FF2B5EF4-FFF2-40B4-BE49-F238E27FC236}">
                <a16:creationId xmlns:a16="http://schemas.microsoft.com/office/drawing/2014/main" id="{AFC21EB0-C385-865C-D94E-1398FAF6ED58}"/>
              </a:ext>
            </a:extLst>
          </p:cNvPr>
          <p:cNvGrpSpPr/>
          <p:nvPr/>
        </p:nvGrpSpPr>
        <p:grpSpPr>
          <a:xfrm>
            <a:off x="1245309" y="2462425"/>
            <a:ext cx="2532275" cy="340952"/>
            <a:chOff x="1264359" y="2462425"/>
            <a:chExt cx="2532275" cy="340952"/>
          </a:xfrm>
          <a:solidFill>
            <a:srgbClr val="192072"/>
          </a:solidFill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F5E14371-EF79-F0FB-A0DE-84BAD15AA931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23" name="TextBox 106">
              <a:extLst>
                <a:ext uri="{FF2B5EF4-FFF2-40B4-BE49-F238E27FC236}">
                  <a16:creationId xmlns:a16="http://schemas.microsoft.com/office/drawing/2014/main" id="{5152FF7F-2387-3550-431A-83782EB88F70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Monitoring &amp; Logging</a:t>
              </a:r>
            </a:p>
          </p:txBody>
        </p:sp>
      </p:grpSp>
      <p:grpSp>
        <p:nvGrpSpPr>
          <p:cNvPr id="24" name="Group 15">
            <a:extLst>
              <a:ext uri="{FF2B5EF4-FFF2-40B4-BE49-F238E27FC236}">
                <a16:creationId xmlns:a16="http://schemas.microsoft.com/office/drawing/2014/main" id="{5E70B7BA-95F8-10F3-AADD-FE37CEACADE2}"/>
              </a:ext>
            </a:extLst>
          </p:cNvPr>
          <p:cNvGrpSpPr/>
          <p:nvPr/>
        </p:nvGrpSpPr>
        <p:grpSpPr>
          <a:xfrm>
            <a:off x="1245309" y="2863527"/>
            <a:ext cx="2532275" cy="340952"/>
            <a:chOff x="1264359" y="2863527"/>
            <a:chExt cx="2532275" cy="340952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F0C54373-6450-8170-101C-9CA3BC4C005A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26" name="TextBox 104">
              <a:extLst>
                <a:ext uri="{FF2B5EF4-FFF2-40B4-BE49-F238E27FC236}">
                  <a16:creationId xmlns:a16="http://schemas.microsoft.com/office/drawing/2014/main" id="{7694DDDF-649F-68A3-36BD-3C7401DC42C9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Registry &amp; Image Scanning</a:t>
              </a:r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D35EE21D-3086-0750-2808-A1965FAF1852}"/>
              </a:ext>
            </a:extLst>
          </p:cNvPr>
          <p:cNvGrpSpPr/>
          <p:nvPr/>
        </p:nvGrpSpPr>
        <p:grpSpPr>
          <a:xfrm>
            <a:off x="1244985" y="3288715"/>
            <a:ext cx="2539189" cy="339781"/>
            <a:chOff x="1264349" y="3271147"/>
            <a:chExt cx="2539189" cy="339781"/>
          </a:xfrm>
          <a:solidFill>
            <a:srgbClr val="192072"/>
          </a:solidFill>
        </p:grpSpPr>
        <p:sp>
          <p:nvSpPr>
            <p:cNvPr id="28" name="Round Same Side Corner Rectangle 16">
              <a:extLst>
                <a:ext uri="{FF2B5EF4-FFF2-40B4-BE49-F238E27FC236}">
                  <a16:creationId xmlns:a16="http://schemas.microsoft.com/office/drawing/2014/main" id="{AC43947A-F779-1AA7-32F8-B2086156206C}"/>
                </a:ext>
              </a:extLst>
            </p:cNvPr>
            <p:cNvSpPr/>
            <p:nvPr/>
          </p:nvSpPr>
          <p:spPr>
            <a:xfrm rot="5400013">
              <a:off x="2360578" y="2174918"/>
              <a:ext cx="339781" cy="25322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29" name="TextBox 102">
              <a:extLst>
                <a:ext uri="{FF2B5EF4-FFF2-40B4-BE49-F238E27FC236}">
                  <a16:creationId xmlns:a16="http://schemas.microsoft.com/office/drawing/2014/main" id="{7C2F1D91-04F4-A0C5-D7DB-AD7D305A469B}"/>
                </a:ext>
              </a:extLst>
            </p:cNvPr>
            <p:cNvSpPr txBox="1"/>
            <p:nvPr/>
          </p:nvSpPr>
          <p:spPr>
            <a:xfrm>
              <a:off x="1264350" y="3310365"/>
              <a:ext cx="2539188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Security &amp; Secrets</a:t>
              </a: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46D4D880-70E0-F976-3B76-36BD8FE442A7}"/>
              </a:ext>
            </a:extLst>
          </p:cNvPr>
          <p:cNvGrpSpPr/>
          <p:nvPr/>
        </p:nvGrpSpPr>
        <p:grpSpPr>
          <a:xfrm>
            <a:off x="1245300" y="3672204"/>
            <a:ext cx="2532275" cy="340952"/>
            <a:chOff x="1264350" y="3672204"/>
            <a:chExt cx="2532275" cy="340952"/>
          </a:xfrm>
        </p:grpSpPr>
        <p:sp>
          <p:nvSpPr>
            <p:cNvPr id="31" name="Round Same Side Corner Rectangle 16">
              <a:extLst>
                <a:ext uri="{FF2B5EF4-FFF2-40B4-BE49-F238E27FC236}">
                  <a16:creationId xmlns:a16="http://schemas.microsoft.com/office/drawing/2014/main" id="{0570F40B-441A-CD26-371C-1CEC98E61A6B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32" name="TextBox 98">
              <a:extLst>
                <a:ext uri="{FF2B5EF4-FFF2-40B4-BE49-F238E27FC236}">
                  <a16:creationId xmlns:a16="http://schemas.microsoft.com/office/drawing/2014/main" id="{C2ADD6E0-0DCB-D63E-5F09-4378A97AB2D9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Networking &amp; Service Mesh</a:t>
              </a:r>
            </a:p>
          </p:txBody>
        </p:sp>
      </p:grpSp>
      <p:grpSp>
        <p:nvGrpSpPr>
          <p:cNvPr id="33" name="Group 18">
            <a:extLst>
              <a:ext uri="{FF2B5EF4-FFF2-40B4-BE49-F238E27FC236}">
                <a16:creationId xmlns:a16="http://schemas.microsoft.com/office/drawing/2014/main" id="{F0B0EA7F-C3CC-319A-E6C2-641A79788841}"/>
              </a:ext>
            </a:extLst>
          </p:cNvPr>
          <p:cNvGrpSpPr/>
          <p:nvPr/>
        </p:nvGrpSpPr>
        <p:grpSpPr>
          <a:xfrm>
            <a:off x="1245300" y="4077457"/>
            <a:ext cx="2532284" cy="340952"/>
            <a:chOff x="1264350" y="4077457"/>
            <a:chExt cx="2532284" cy="340952"/>
          </a:xfrm>
        </p:grpSpPr>
        <p:sp>
          <p:nvSpPr>
            <p:cNvPr id="34" name="Round Same Side Corner Rectangle 16">
              <a:extLst>
                <a:ext uri="{FF2B5EF4-FFF2-40B4-BE49-F238E27FC236}">
                  <a16:creationId xmlns:a16="http://schemas.microsoft.com/office/drawing/2014/main" id="{C406D6F3-6CC9-EF22-06F0-DCACBB319A64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35" name="TextBox 96">
              <a:extLst>
                <a:ext uri="{FF2B5EF4-FFF2-40B4-BE49-F238E27FC236}">
                  <a16:creationId xmlns:a16="http://schemas.microsoft.com/office/drawing/2014/main" id="{5C1CD939-3DEA-E0F3-ED7A-C92F61193CC3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Platforms &amp; Orchestration</a:t>
              </a:r>
            </a:p>
          </p:txBody>
        </p:sp>
      </p:grpSp>
      <p:grpSp>
        <p:nvGrpSpPr>
          <p:cNvPr id="36" name="Group 20">
            <a:extLst>
              <a:ext uri="{FF2B5EF4-FFF2-40B4-BE49-F238E27FC236}">
                <a16:creationId xmlns:a16="http://schemas.microsoft.com/office/drawing/2014/main" id="{8B74D72B-2D9F-5C0D-BD64-CF2A0062DF34}"/>
              </a:ext>
            </a:extLst>
          </p:cNvPr>
          <p:cNvGrpSpPr/>
          <p:nvPr/>
        </p:nvGrpSpPr>
        <p:grpSpPr>
          <a:xfrm>
            <a:off x="1238736" y="4476365"/>
            <a:ext cx="2532276" cy="340952"/>
            <a:chOff x="1264340" y="4888319"/>
            <a:chExt cx="2532276" cy="340952"/>
          </a:xfrm>
        </p:grpSpPr>
        <p:sp>
          <p:nvSpPr>
            <p:cNvPr id="37" name="Round Same Side Corner Rectangle 16">
              <a:extLst>
                <a:ext uri="{FF2B5EF4-FFF2-40B4-BE49-F238E27FC236}">
                  <a16:creationId xmlns:a16="http://schemas.microsoft.com/office/drawing/2014/main" id="{1E300B27-B6CD-00AC-B8B3-2B921D7506F9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38" name="TextBox 92">
              <a:extLst>
                <a:ext uri="{FF2B5EF4-FFF2-40B4-BE49-F238E27FC236}">
                  <a16:creationId xmlns:a16="http://schemas.microsoft.com/office/drawing/2014/main" id="{577FAB7E-E552-9369-2084-C1C4B436B2E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Engine</a:t>
              </a: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D6350C41-8469-DD63-0F50-95086D04D853}"/>
              </a:ext>
            </a:extLst>
          </p:cNvPr>
          <p:cNvGrpSpPr/>
          <p:nvPr/>
        </p:nvGrpSpPr>
        <p:grpSpPr>
          <a:xfrm>
            <a:off x="1243664" y="4863583"/>
            <a:ext cx="2532276" cy="340952"/>
            <a:chOff x="1264340" y="5287327"/>
            <a:chExt cx="2532276" cy="340952"/>
          </a:xfrm>
        </p:grpSpPr>
        <p:sp>
          <p:nvSpPr>
            <p:cNvPr id="40" name="Round Same Side Corner Rectangle 16">
              <a:extLst>
                <a:ext uri="{FF2B5EF4-FFF2-40B4-BE49-F238E27FC236}">
                  <a16:creationId xmlns:a16="http://schemas.microsoft.com/office/drawing/2014/main" id="{3D2FD275-BB61-C02F-CEC1-C892ED9B5AA7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41" name="TextBox 90">
              <a:extLst>
                <a:ext uri="{FF2B5EF4-FFF2-40B4-BE49-F238E27FC236}">
                  <a16:creationId xmlns:a16="http://schemas.microsoft.com/office/drawing/2014/main" id="{04AFFAD0-2DFC-6F0B-B0C4-786A51ACF2FE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Persistent Storage</a:t>
              </a:r>
            </a:p>
          </p:txBody>
        </p:sp>
      </p:grpSp>
      <p:grpSp>
        <p:nvGrpSpPr>
          <p:cNvPr id="42" name="Group 22">
            <a:extLst>
              <a:ext uri="{FF2B5EF4-FFF2-40B4-BE49-F238E27FC236}">
                <a16:creationId xmlns:a16="http://schemas.microsoft.com/office/drawing/2014/main" id="{E546412C-5340-D816-9B61-8AFB94567401}"/>
              </a:ext>
            </a:extLst>
          </p:cNvPr>
          <p:cNvGrpSpPr/>
          <p:nvPr/>
        </p:nvGrpSpPr>
        <p:grpSpPr>
          <a:xfrm>
            <a:off x="1245281" y="5691053"/>
            <a:ext cx="2532285" cy="340952"/>
            <a:chOff x="1264331" y="5691053"/>
            <a:chExt cx="2532285" cy="340952"/>
          </a:xfrm>
        </p:grpSpPr>
        <p:sp>
          <p:nvSpPr>
            <p:cNvPr id="43" name="Round Same Side Corner Rectangle 16">
              <a:extLst>
                <a:ext uri="{FF2B5EF4-FFF2-40B4-BE49-F238E27FC236}">
                  <a16:creationId xmlns:a16="http://schemas.microsoft.com/office/drawing/2014/main" id="{DF6BE389-70C4-A10C-830D-056C11D35DD4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44" name="TextBox 88">
              <a:extLst>
                <a:ext uri="{FF2B5EF4-FFF2-40B4-BE49-F238E27FC236}">
                  <a16:creationId xmlns:a16="http://schemas.microsoft.com/office/drawing/2014/main" id="{DDB35C1D-A394-943A-AC14-76027607F4CF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Infrastructure Drivers</a:t>
              </a:r>
            </a:p>
          </p:txBody>
        </p:sp>
      </p:grpSp>
      <p:pic>
        <p:nvPicPr>
          <p:cNvPr id="45" name="Graphic 23">
            <a:extLst>
              <a:ext uri="{FF2B5EF4-FFF2-40B4-BE49-F238E27FC236}">
                <a16:creationId xmlns:a16="http://schemas.microsoft.com/office/drawing/2014/main" id="{28C3C3ED-2338-294A-4EB7-36DBC80EEB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6" name="Graphic 24">
            <a:extLst>
              <a:ext uri="{FF2B5EF4-FFF2-40B4-BE49-F238E27FC236}">
                <a16:creationId xmlns:a16="http://schemas.microsoft.com/office/drawing/2014/main" id="{EDF1F606-FDA8-2DE3-EC70-CFFC35885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531DA1D1-2D45-ECDC-4809-58989FF349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6">
            <a:extLst>
              <a:ext uri="{FF2B5EF4-FFF2-40B4-BE49-F238E27FC236}">
                <a16:creationId xmlns:a16="http://schemas.microsoft.com/office/drawing/2014/main" id="{FB8DC608-A6D6-6C85-EAFE-A6A8C39D76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Graphic 27">
            <a:extLst>
              <a:ext uri="{FF2B5EF4-FFF2-40B4-BE49-F238E27FC236}">
                <a16:creationId xmlns:a16="http://schemas.microsoft.com/office/drawing/2014/main" id="{A47F5C6F-5040-A9D3-3F85-8AD5195ABC3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7435" y="45180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8">
            <a:extLst>
              <a:ext uri="{FF2B5EF4-FFF2-40B4-BE49-F238E27FC236}">
                <a16:creationId xmlns:a16="http://schemas.microsoft.com/office/drawing/2014/main" id="{12CFB502-766A-96DD-DAEB-50530D18C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6E650855-80CA-BAA0-951F-967FCB611E1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30">
            <a:extLst>
              <a:ext uri="{FF2B5EF4-FFF2-40B4-BE49-F238E27FC236}">
                <a16:creationId xmlns:a16="http://schemas.microsoft.com/office/drawing/2014/main" id="{F1C02EB9-8E2E-9BAA-6EAC-523FE1E8BD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44303" y="44224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Graphic 31">
            <a:extLst>
              <a:ext uri="{FF2B5EF4-FFF2-40B4-BE49-F238E27FC236}">
                <a16:creationId xmlns:a16="http://schemas.microsoft.com/office/drawing/2014/main" id="{BED3407C-DE11-66A8-19C3-87A02734960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2">
            <a:extLst>
              <a:ext uri="{FF2B5EF4-FFF2-40B4-BE49-F238E27FC236}">
                <a16:creationId xmlns:a16="http://schemas.microsoft.com/office/drawing/2014/main" id="{05735FE3-C79A-089C-9947-280DFE0028C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3">
            <a:extLst>
              <a:ext uri="{FF2B5EF4-FFF2-40B4-BE49-F238E27FC236}">
                <a16:creationId xmlns:a16="http://schemas.microsoft.com/office/drawing/2014/main" id="{ECE71BB1-D58A-D46A-84BA-16F084EDD98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4">
            <a:extLst>
              <a:ext uri="{FF2B5EF4-FFF2-40B4-BE49-F238E27FC236}">
                <a16:creationId xmlns:a16="http://schemas.microsoft.com/office/drawing/2014/main" id="{57DA4727-B3F0-4279-492E-F6FBF2CD2CE8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7D84A609-A408-2396-60CD-655FCA7B3F5A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8" name="Rectangle 36">
            <a:extLst>
              <a:ext uri="{FF2B5EF4-FFF2-40B4-BE49-F238E27FC236}">
                <a16:creationId xmlns:a16="http://schemas.microsoft.com/office/drawing/2014/main" id="{8EB3F3EE-1AEF-D817-B56A-AB047FC7AA2B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2453FF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59" name="Rectangle 37">
            <a:extLst>
              <a:ext uri="{FF2B5EF4-FFF2-40B4-BE49-F238E27FC236}">
                <a16:creationId xmlns:a16="http://schemas.microsoft.com/office/drawing/2014/main" id="{D71D6F56-BB85-7B28-19CC-30A8D4D9A44F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2453FF"/>
          </a:solidFill>
          <a:ln w="12701" cap="flat">
            <a:solidFill>
              <a:srgbClr val="24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Medium" pitchFamily="2"/>
                <a:sym typeface="Arial"/>
              </a:rPr>
              <a:t>Rancher SLA</a:t>
            </a:r>
          </a:p>
        </p:txBody>
      </p:sp>
      <p:sp>
        <p:nvSpPr>
          <p:cNvPr id="60" name="Rectangle 38">
            <a:extLst>
              <a:ext uri="{FF2B5EF4-FFF2-40B4-BE49-F238E27FC236}">
                <a16:creationId xmlns:a16="http://schemas.microsoft.com/office/drawing/2014/main" id="{20A8ED2C-1B71-CDEF-363B-BC3BEF99899C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2453FF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61" name="Rectangle 39">
            <a:extLst>
              <a:ext uri="{FF2B5EF4-FFF2-40B4-BE49-F238E27FC236}">
                <a16:creationId xmlns:a16="http://schemas.microsoft.com/office/drawing/2014/main" id="{243A0FE5-E52C-C955-69F3-DA624264B8E9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2453FF"/>
          </a:solidFill>
          <a:ln w="12701" cap="flat">
            <a:solidFill>
              <a:srgbClr val="24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Medium" pitchFamily="2"/>
                <a:sym typeface="Arial"/>
              </a:rPr>
              <a:t>Certified Integrations</a:t>
            </a:r>
          </a:p>
        </p:txBody>
      </p:sp>
      <p:pic>
        <p:nvPicPr>
          <p:cNvPr id="62" name="Picture 36" descr="Image result for okta logo transparent">
            <a:extLst>
              <a:ext uri="{FF2B5EF4-FFF2-40B4-BE49-F238E27FC236}">
                <a16:creationId xmlns:a16="http://schemas.microsoft.com/office/drawing/2014/main" id="{42E9DA6A-58D9-C9A2-A571-0824234EDFB0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3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1AFCB80A-F0D8-B0BD-ABFE-17A4801AB691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4" name="TextBox 86">
            <a:extLst>
              <a:ext uri="{FF2B5EF4-FFF2-40B4-BE49-F238E27FC236}">
                <a16:creationId xmlns:a16="http://schemas.microsoft.com/office/drawing/2014/main" id="{748F240C-491B-0D7F-04A2-A303D6689FD6}"/>
              </a:ext>
            </a:extLst>
          </p:cNvPr>
          <p:cNvSpPr txBox="1"/>
          <p:nvPr/>
        </p:nvSpPr>
        <p:spPr>
          <a:xfrm>
            <a:off x="1226226" y="1719794"/>
            <a:ext cx="2552501" cy="27699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Light" pitchFamily="2"/>
                <a:sym typeface="Arial"/>
              </a:rPr>
              <a:t>Authentication &amp; Authorization</a:t>
            </a:r>
          </a:p>
        </p:txBody>
      </p:sp>
      <p:pic>
        <p:nvPicPr>
          <p:cNvPr id="65" name="Picture 43">
            <a:extLst>
              <a:ext uri="{FF2B5EF4-FFF2-40B4-BE49-F238E27FC236}">
                <a16:creationId xmlns:a16="http://schemas.microsoft.com/office/drawing/2014/main" id="{C5B4E70A-8707-5C2B-907D-C7B11F0D67A6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3029" y="5367753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2" descr="Image result for openldap logo svg transparent">
            <a:extLst>
              <a:ext uri="{FF2B5EF4-FFF2-40B4-BE49-F238E27FC236}">
                <a16:creationId xmlns:a16="http://schemas.microsoft.com/office/drawing/2014/main" id="{54B99E1A-5AE3-9F29-898F-E9B744353634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Graphic 45">
            <a:extLst>
              <a:ext uri="{FF2B5EF4-FFF2-40B4-BE49-F238E27FC236}">
                <a16:creationId xmlns:a16="http://schemas.microsoft.com/office/drawing/2014/main" id="{57BD3B4F-C73F-B7EE-8A41-936F4D2B8216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Graphic 46">
            <a:extLst>
              <a:ext uri="{FF2B5EF4-FFF2-40B4-BE49-F238E27FC236}">
                <a16:creationId xmlns:a16="http://schemas.microsoft.com/office/drawing/2014/main" id="{BFEDB8C5-6616-ACBB-3302-CC056E5731DF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Graphic 47">
            <a:extLst>
              <a:ext uri="{FF2B5EF4-FFF2-40B4-BE49-F238E27FC236}">
                <a16:creationId xmlns:a16="http://schemas.microsoft.com/office/drawing/2014/main" id="{AED93D82-4A91-4E60-9AF4-50E0E28D9939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9">
            <a:extLst>
              <a:ext uri="{FF2B5EF4-FFF2-40B4-BE49-F238E27FC236}">
                <a16:creationId xmlns:a16="http://schemas.microsoft.com/office/drawing/2014/main" id="{6F800CE9-3123-E61B-3DF2-C04C2519022E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t="37526" b="39249"/>
          <a:stretch>
            <a:fillRect/>
          </a:stretch>
        </p:blipFill>
        <p:spPr>
          <a:xfrm>
            <a:off x="7173112" y="5357075"/>
            <a:ext cx="800816" cy="1859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50">
            <a:extLst>
              <a:ext uri="{FF2B5EF4-FFF2-40B4-BE49-F238E27FC236}">
                <a16:creationId xmlns:a16="http://schemas.microsoft.com/office/drawing/2014/main" id="{6DF5213A-0CB0-12AF-0E8B-FBAECDDA674C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id="{31870BE5-6659-C3D7-3076-5C3202425186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52">
            <a:extLst>
              <a:ext uri="{FF2B5EF4-FFF2-40B4-BE49-F238E27FC236}">
                <a16:creationId xmlns:a16="http://schemas.microsoft.com/office/drawing/2014/main" id="{A0CB1F48-9F3B-EBD9-FDE5-0A23B1B2CCDD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53">
            <a:extLst>
              <a:ext uri="{FF2B5EF4-FFF2-40B4-BE49-F238E27FC236}">
                <a16:creationId xmlns:a16="http://schemas.microsoft.com/office/drawing/2014/main" id="{0B7A4153-E7CA-2783-16DD-B9ABD80C8323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321016" y="4962501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Picture 54">
            <a:extLst>
              <a:ext uri="{FF2B5EF4-FFF2-40B4-BE49-F238E27FC236}">
                <a16:creationId xmlns:a16="http://schemas.microsoft.com/office/drawing/2014/main" id="{368768B4-DFE9-56E3-01DF-8C03C9846208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169" y="4913243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Graphic 55">
            <a:extLst>
              <a:ext uri="{FF2B5EF4-FFF2-40B4-BE49-F238E27FC236}">
                <a16:creationId xmlns:a16="http://schemas.microsoft.com/office/drawing/2014/main" id="{0782638D-ACDF-75C8-AF3C-0C045456D753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Graphic 56">
            <a:extLst>
              <a:ext uri="{FF2B5EF4-FFF2-40B4-BE49-F238E27FC236}">
                <a16:creationId xmlns:a16="http://schemas.microsoft.com/office/drawing/2014/main" id="{33EAD668-7EE0-5466-EDAF-1765F974AED2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7">
            <a:extLst>
              <a:ext uri="{FF2B5EF4-FFF2-40B4-BE49-F238E27FC236}">
                <a16:creationId xmlns:a16="http://schemas.microsoft.com/office/drawing/2014/main" id="{1CC010AA-F683-1C12-DCAD-EF068CC64DDB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Graphic 58">
            <a:extLst>
              <a:ext uri="{FF2B5EF4-FFF2-40B4-BE49-F238E27FC236}">
                <a16:creationId xmlns:a16="http://schemas.microsoft.com/office/drawing/2014/main" id="{669E815D-B0C0-A548-5264-CC74C918B835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9">
            <a:extLst>
              <a:ext uri="{FF2B5EF4-FFF2-40B4-BE49-F238E27FC236}">
                <a16:creationId xmlns:a16="http://schemas.microsoft.com/office/drawing/2014/main" id="{C1153CB3-4C22-19BD-0ABB-5243068BC949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60">
            <a:extLst>
              <a:ext uri="{FF2B5EF4-FFF2-40B4-BE49-F238E27FC236}">
                <a16:creationId xmlns:a16="http://schemas.microsoft.com/office/drawing/2014/main" id="{4A3A1A96-D112-B5EE-A27F-67C2566CDB7A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Graphic 61">
            <a:extLst>
              <a:ext uri="{FF2B5EF4-FFF2-40B4-BE49-F238E27FC236}">
                <a16:creationId xmlns:a16="http://schemas.microsoft.com/office/drawing/2014/main" id="{AB81CA74-D6C3-16C0-8CB0-A4A8A52FF29C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62">
            <a:extLst>
              <a:ext uri="{FF2B5EF4-FFF2-40B4-BE49-F238E27FC236}">
                <a16:creationId xmlns:a16="http://schemas.microsoft.com/office/drawing/2014/main" id="{086123C4-15C3-CA60-F125-4B0A7E1F4CC5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Picture 2" descr="Image result for harbor registry logo">
            <a:extLst>
              <a:ext uri="{FF2B5EF4-FFF2-40B4-BE49-F238E27FC236}">
                <a16:creationId xmlns:a16="http://schemas.microsoft.com/office/drawing/2014/main" id="{37A2C1E0-C34C-411B-2C88-87AEC6E29662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4">
            <a:extLst>
              <a:ext uri="{FF2B5EF4-FFF2-40B4-BE49-F238E27FC236}">
                <a16:creationId xmlns:a16="http://schemas.microsoft.com/office/drawing/2014/main" id="{D0259BE5-2D0D-71D2-C01A-04FFE4A82018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5">
            <a:extLst>
              <a:ext uri="{FF2B5EF4-FFF2-40B4-BE49-F238E27FC236}">
                <a16:creationId xmlns:a16="http://schemas.microsoft.com/office/drawing/2014/main" id="{C2C3C45D-E5D9-ECEA-67CC-576AC783F500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88" name="Group 66">
            <a:extLst>
              <a:ext uri="{FF2B5EF4-FFF2-40B4-BE49-F238E27FC236}">
                <a16:creationId xmlns:a16="http://schemas.microsoft.com/office/drawing/2014/main" id="{55D6B736-C9BD-76F0-DC64-2045EF5029E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89" name="Picture 83">
              <a:extLst>
                <a:ext uri="{FF2B5EF4-FFF2-40B4-BE49-F238E27FC236}">
                  <a16:creationId xmlns:a16="http://schemas.microsoft.com/office/drawing/2014/main" id="{7F3DE78C-04D7-C6E7-0C43-6087E2E2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0" name="TextBox 84">
              <a:extLst>
                <a:ext uri="{FF2B5EF4-FFF2-40B4-BE49-F238E27FC236}">
                  <a16:creationId xmlns:a16="http://schemas.microsoft.com/office/drawing/2014/main" id="{829F690E-B0FB-EF6D-B1EF-26DC3069D5EC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Medium"/>
                  <a:ea typeface="+mn-ea"/>
                  <a:cs typeface="Arial"/>
                  <a:sym typeface="Arial"/>
                </a:rPr>
                <a:t>GKE</a:t>
              </a:r>
            </a:p>
          </p:txBody>
        </p:sp>
      </p:grpSp>
      <p:grpSp>
        <p:nvGrpSpPr>
          <p:cNvPr id="91" name="Group 67">
            <a:extLst>
              <a:ext uri="{FF2B5EF4-FFF2-40B4-BE49-F238E27FC236}">
                <a16:creationId xmlns:a16="http://schemas.microsoft.com/office/drawing/2014/main" id="{C1E8DFDE-E1EE-633F-8B6E-23965E0632B6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2" name="Picture 81">
              <a:extLst>
                <a:ext uri="{FF2B5EF4-FFF2-40B4-BE49-F238E27FC236}">
                  <a16:creationId xmlns:a16="http://schemas.microsoft.com/office/drawing/2014/main" id="{37D9E315-176B-0475-22B2-E35B1E848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3" name="TextBox 82">
              <a:extLst>
                <a:ext uri="{FF2B5EF4-FFF2-40B4-BE49-F238E27FC236}">
                  <a16:creationId xmlns:a16="http://schemas.microsoft.com/office/drawing/2014/main" id="{84B2C420-7DED-8CC6-9C64-717EC67C4701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Medium"/>
                  <a:ea typeface="+mn-ea"/>
                  <a:cs typeface="Arial"/>
                  <a:sym typeface="Arial"/>
                </a:rPr>
                <a:t>AKS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94" name="Graphic 68">
            <a:extLst>
              <a:ext uri="{FF2B5EF4-FFF2-40B4-BE49-F238E27FC236}">
                <a16:creationId xmlns:a16="http://schemas.microsoft.com/office/drawing/2014/main" id="{4A90ADF0-5744-8A3B-9D11-EFEA57A2E3DD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5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9F8F939-D4F6-B0BB-4B76-F28226243378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234" y="4915465"/>
            <a:ext cx="1117769" cy="2322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6" name="Picture 70">
            <a:extLst>
              <a:ext uri="{FF2B5EF4-FFF2-40B4-BE49-F238E27FC236}">
                <a16:creationId xmlns:a16="http://schemas.microsoft.com/office/drawing/2014/main" id="{E5BE3B5F-ECB1-AA9B-D176-808BE0863F9F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3634" y="5005569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7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6A9600A-0D7D-BC96-DBFB-4B9F2DF85186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8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241FFC-23F7-248E-53A4-F90BC859BE0C}"/>
              </a:ext>
            </a:extLst>
          </p:cNvPr>
          <p:cNvPicPr>
            <a:picLocks noChangeAspect="1"/>
          </p:cNvPicPr>
          <p:nvPr/>
        </p:nvPicPr>
        <p:blipFill>
          <a:blip r:embed="rId7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9B8511-6295-EF71-4B32-B90BEBA0B78F}"/>
              </a:ext>
            </a:extLst>
          </p:cNvPr>
          <p:cNvPicPr>
            <a:picLocks noChangeAspect="1"/>
          </p:cNvPicPr>
          <p:nvPr/>
        </p:nvPicPr>
        <p:blipFill>
          <a:blip r:embed="rId7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5">
            <a:extLst>
              <a:ext uri="{FF2B5EF4-FFF2-40B4-BE49-F238E27FC236}">
                <a16:creationId xmlns:a16="http://schemas.microsoft.com/office/drawing/2014/main" id="{F1158B28-F78D-0518-3A68-68588292BF58}"/>
              </a:ext>
            </a:extLst>
          </p:cNvPr>
          <p:cNvPicPr>
            <a:picLocks noChangeAspect="1"/>
          </p:cNvPicPr>
          <p:nvPr/>
        </p:nvPicPr>
        <p:blipFill>
          <a:blip r:embed="rId7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9E55D1CE-D6BF-CD9A-EF09-3D54BC5CD5CD}"/>
              </a:ext>
            </a:extLst>
          </p:cNvPr>
          <p:cNvPicPr>
            <a:picLocks noChangeAspect="1"/>
          </p:cNvPicPr>
          <p:nvPr/>
        </p:nvPicPr>
        <p:blipFill>
          <a:blip r:embed="rId7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0877" y="5380227"/>
            <a:ext cx="814148" cy="1588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B839697-8C35-F190-1EC2-3C7E1369A452}"/>
              </a:ext>
            </a:extLst>
          </p:cNvPr>
          <p:cNvPicPr>
            <a:picLocks noChangeAspect="1"/>
          </p:cNvPicPr>
          <p:nvPr/>
        </p:nvPicPr>
        <p:blipFill>
          <a:blip r:embed="rId7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111" descr="Logo&#10;&#10;Description automatically generated">
            <a:extLst>
              <a:ext uri="{FF2B5EF4-FFF2-40B4-BE49-F238E27FC236}">
                <a16:creationId xmlns:a16="http://schemas.microsoft.com/office/drawing/2014/main" id="{AD1DC9F4-1DBE-208E-800F-526CDF38FB57}"/>
              </a:ext>
            </a:extLst>
          </p:cNvPr>
          <p:cNvPicPr>
            <a:picLocks noChangeAspect="1"/>
          </p:cNvPicPr>
          <p:nvPr/>
        </p:nvPicPr>
        <p:blipFill>
          <a:blip r:embed="rId7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7" name="Group 19">
            <a:extLst>
              <a:ext uri="{FF2B5EF4-FFF2-40B4-BE49-F238E27FC236}">
                <a16:creationId xmlns:a16="http://schemas.microsoft.com/office/drawing/2014/main" id="{692580EA-297C-CB5A-F478-C861F29ECAA3}"/>
              </a:ext>
            </a:extLst>
          </p:cNvPr>
          <p:cNvGrpSpPr/>
          <p:nvPr/>
        </p:nvGrpSpPr>
        <p:grpSpPr>
          <a:xfrm>
            <a:off x="1246449" y="5263485"/>
            <a:ext cx="2532276" cy="340952"/>
            <a:chOff x="1264340" y="4482902"/>
            <a:chExt cx="2532276" cy="340952"/>
          </a:xfrm>
        </p:grpSpPr>
        <p:sp>
          <p:nvSpPr>
            <p:cNvPr id="108" name="Round Same Side Corner Rectangle 16">
              <a:extLst>
                <a:ext uri="{FF2B5EF4-FFF2-40B4-BE49-F238E27FC236}">
                  <a16:creationId xmlns:a16="http://schemas.microsoft.com/office/drawing/2014/main" id="{E37FF5CF-D64F-E56A-9D81-0C2BF2124127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" name="TextBox 94">
              <a:extLst>
                <a:ext uri="{FF2B5EF4-FFF2-40B4-BE49-F238E27FC236}">
                  <a16:creationId xmlns:a16="http://schemas.microsoft.com/office/drawing/2014/main" id="{519F6474-345B-2493-AA9C-BFAB1C6E7C70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Operating Systems</a:t>
              </a:r>
            </a:p>
          </p:txBody>
        </p:sp>
      </p:grpSp>
      <p:pic>
        <p:nvPicPr>
          <p:cNvPr id="113" name="Picture 112" descr="A picture containing icon&#10;&#10;Description automatically generated">
            <a:extLst>
              <a:ext uri="{FF2B5EF4-FFF2-40B4-BE49-F238E27FC236}">
                <a16:creationId xmlns:a16="http://schemas.microsoft.com/office/drawing/2014/main" id="{722F3847-DB35-C144-3EB2-8BB1E9B2097C}"/>
              </a:ext>
            </a:extLst>
          </p:cNvPr>
          <p:cNvPicPr>
            <a:picLocks noChangeAspect="1"/>
          </p:cNvPicPr>
          <p:nvPr/>
        </p:nvPicPr>
        <p:blipFill>
          <a:blip r:embed="rId7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563" y="5664089"/>
            <a:ext cx="665490" cy="321517"/>
          </a:xfrm>
          <a:prstGeom prst="rect">
            <a:avLst/>
          </a:prstGeom>
        </p:spPr>
      </p:pic>
      <p:pic>
        <p:nvPicPr>
          <p:cNvPr id="1026" name="Picture 2" descr="NeuVector - Full Lifecycle Container Security Platform">
            <a:extLst>
              <a:ext uri="{FF2B5EF4-FFF2-40B4-BE49-F238E27FC236}">
                <a16:creationId xmlns:a16="http://schemas.microsoft.com/office/drawing/2014/main" id="{698F8E45-746F-5584-64F3-07B28AEBB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86" y="2899782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NeuVector - Full Lifecycle Container Security Platform">
            <a:extLst>
              <a:ext uri="{FF2B5EF4-FFF2-40B4-BE49-F238E27FC236}">
                <a16:creationId xmlns:a16="http://schemas.microsoft.com/office/drawing/2014/main" id="{FC1E4395-DBD4-4310-C381-C2C6D77E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82" y="3307049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B224F-19E4-3553-AE3A-68DD9A092397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4286289" y="4152094"/>
            <a:ext cx="2374900" cy="2286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BDB88BE-06A4-6650-C1AE-EE3480B74EB2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9515054" y="5339623"/>
            <a:ext cx="1063999" cy="2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12307</TotalTime>
  <Words>726</Words>
  <Application>Microsoft Macintosh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Federal?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Rancher Federal and Amazon AWS</vt:lpstr>
      <vt:lpstr>PowerPoint Presentation</vt:lpstr>
      <vt:lpstr>Software Bill of Materials (SBOMs)</vt:lpstr>
      <vt:lpstr>Image Attestation Reports</vt:lpstr>
      <vt:lpstr>Image Vulnerability Scans</vt:lpstr>
      <vt:lpstr>Offline Rancher Docs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312</cp:revision>
  <cp:lastPrinted>2022-11-10T02:31:30Z</cp:lastPrinted>
  <dcterms:created xsi:type="dcterms:W3CDTF">2020-11-17T10:12:06Z</dcterms:created>
  <dcterms:modified xsi:type="dcterms:W3CDTF">2023-02-08T05:30:15Z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